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56" r:id="rId2"/>
    <p:sldId id="306" r:id="rId3"/>
    <p:sldId id="307" r:id="rId4"/>
    <p:sldId id="308" r:id="rId5"/>
  </p:sldIdLst>
  <p:sldSz cx="9144000" cy="6858000" type="screen4x3"/>
  <p:notesSz cx="6794500" cy="990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0B0B"/>
    <a:srgbClr val="BF2A01"/>
    <a:srgbClr val="FFA4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190" autoAdjust="0"/>
  </p:normalViewPr>
  <p:slideViewPr>
    <p:cSldViewPr>
      <p:cViewPr>
        <p:scale>
          <a:sx n="109" d="100"/>
          <a:sy n="109" d="100"/>
        </p:scale>
        <p:origin x="-1722"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8100" y="0"/>
            <a:ext cx="2944813" cy="495300"/>
          </a:xfrm>
          <a:prstGeom prst="rect">
            <a:avLst/>
          </a:prstGeom>
        </p:spPr>
        <p:txBody>
          <a:bodyPr vert="horz" lIns="91440" tIns="45720" rIns="91440" bIns="45720" rtlCol="0"/>
          <a:lstStyle>
            <a:lvl1pPr algn="r">
              <a:defRPr sz="1200"/>
            </a:lvl1pPr>
          </a:lstStyle>
          <a:p>
            <a:fld id="{F158E317-144C-48E7-B28F-017D9AFF8397}" type="datetimeFigureOut">
              <a:rPr lang="en-GB" smtClean="0"/>
              <a:t>25/02/2016</a:t>
            </a:fld>
            <a:endParaRPr lang="en-GB"/>
          </a:p>
        </p:txBody>
      </p:sp>
      <p:sp>
        <p:nvSpPr>
          <p:cNvPr id="4" name="Footer Placeholder 3"/>
          <p:cNvSpPr>
            <a:spLocks noGrp="1"/>
          </p:cNvSpPr>
          <p:nvPr>
            <p:ph type="ftr" sz="quarter" idx="2"/>
          </p:nvPr>
        </p:nvSpPr>
        <p:spPr>
          <a:xfrm>
            <a:off x="0" y="9409113"/>
            <a:ext cx="2944813" cy="4953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8100" y="9409113"/>
            <a:ext cx="2944813" cy="495300"/>
          </a:xfrm>
          <a:prstGeom prst="rect">
            <a:avLst/>
          </a:prstGeom>
        </p:spPr>
        <p:txBody>
          <a:bodyPr vert="horz" lIns="91440" tIns="45720" rIns="91440" bIns="45720" rtlCol="0" anchor="b"/>
          <a:lstStyle>
            <a:lvl1pPr algn="r">
              <a:defRPr sz="1200"/>
            </a:lvl1pPr>
          </a:lstStyle>
          <a:p>
            <a:fld id="{3D36E242-45D2-4D0A-9824-291166F11F19}" type="slidenum">
              <a:rPr lang="en-GB" smtClean="0"/>
              <a:t>‹#›</a:t>
            </a:fld>
            <a:endParaRPr lang="en-GB"/>
          </a:p>
        </p:txBody>
      </p:sp>
    </p:spTree>
    <p:extLst>
      <p:ext uri="{BB962C8B-B14F-4D97-AF65-F5344CB8AC3E}">
        <p14:creationId xmlns:p14="http://schemas.microsoft.com/office/powerpoint/2010/main" val="39321968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8645" y="0"/>
            <a:ext cx="2944283" cy="495300"/>
          </a:xfrm>
          <a:prstGeom prst="rect">
            <a:avLst/>
          </a:prstGeom>
        </p:spPr>
        <p:txBody>
          <a:bodyPr vert="horz" lIns="91440" tIns="45720" rIns="91440" bIns="45720" rtlCol="0"/>
          <a:lstStyle>
            <a:lvl1pPr algn="r">
              <a:defRPr sz="1200"/>
            </a:lvl1pPr>
          </a:lstStyle>
          <a:p>
            <a:fld id="{2656ADF3-B59E-449B-AC2B-3957CFE425AE}" type="datetimeFigureOut">
              <a:rPr lang="en-GB" smtClean="0"/>
              <a:pPr/>
              <a:t>25/02/2016</a:t>
            </a:fld>
            <a:endParaRPr lang="en-GB"/>
          </a:p>
        </p:txBody>
      </p:sp>
      <p:sp>
        <p:nvSpPr>
          <p:cNvPr id="4" name="Slide Image Placeholder 3"/>
          <p:cNvSpPr>
            <a:spLocks noGrp="1" noRot="1" noChangeAspect="1"/>
          </p:cNvSpPr>
          <p:nvPr>
            <p:ph type="sldImg" idx="2"/>
          </p:nvPr>
        </p:nvSpPr>
        <p:spPr>
          <a:xfrm>
            <a:off x="920750" y="742950"/>
            <a:ext cx="4953000" cy="37147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05350"/>
            <a:ext cx="5435600" cy="44577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08981"/>
            <a:ext cx="2944283" cy="4953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8645" y="9408981"/>
            <a:ext cx="2944283" cy="495300"/>
          </a:xfrm>
          <a:prstGeom prst="rect">
            <a:avLst/>
          </a:prstGeom>
        </p:spPr>
        <p:txBody>
          <a:bodyPr vert="horz" lIns="91440" tIns="45720" rIns="91440" bIns="45720" rtlCol="0" anchor="b"/>
          <a:lstStyle>
            <a:lvl1pPr algn="r">
              <a:defRPr sz="1200"/>
            </a:lvl1pPr>
          </a:lstStyle>
          <a:p>
            <a:fld id="{78055ADE-B8A9-4A3C-8429-DACEBD80F4DB}" type="slidenum">
              <a:rPr lang="en-GB" smtClean="0"/>
              <a:pPr/>
              <a:t>‹#›</a:t>
            </a:fld>
            <a:endParaRPr lang="en-GB"/>
          </a:p>
        </p:txBody>
      </p:sp>
    </p:spTree>
    <p:extLst>
      <p:ext uri="{BB962C8B-B14F-4D97-AF65-F5344CB8AC3E}">
        <p14:creationId xmlns:p14="http://schemas.microsoft.com/office/powerpoint/2010/main" val="1772911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DCC is primarily</a:t>
            </a:r>
            <a:r>
              <a:rPr lang="en-GB" baseline="0" dirty="0" smtClean="0"/>
              <a:t> supported by </a:t>
            </a:r>
            <a:r>
              <a:rPr lang="en-GB" baseline="0" dirty="0" err="1" smtClean="0"/>
              <a:t>Jisc</a:t>
            </a:r>
            <a:r>
              <a:rPr lang="en-GB" baseline="0" dirty="0" smtClean="0"/>
              <a:t>, the European Commission projects and consultancy. </a:t>
            </a:r>
          </a:p>
          <a:p>
            <a:endParaRPr lang="en-GB" baseline="0" dirty="0" smtClean="0"/>
          </a:p>
          <a:p>
            <a:r>
              <a:rPr lang="en-GB" baseline="0" dirty="0" smtClean="0"/>
              <a:t>For the past decade, we’ve been working to help HEIs to build capacity for digital curation and RDM. We’ve worked extensively with UK HEIs to help them define and implement RDM services and we’ll draw from these experiences to help you to scope and implement RDM services at your own institutions.</a:t>
            </a:r>
          </a:p>
          <a:p>
            <a:endParaRPr lang="en-GB" baseline="0" dirty="0" smtClean="0"/>
          </a:p>
          <a:p>
            <a:r>
              <a:rPr lang="en-GB" baseline="0" dirty="0" smtClean="0"/>
              <a:t>Good range of participants here today – from EU, Korea, South Africa – so it is clear that establishing and delivering RDM services is a global concern. </a:t>
            </a:r>
          </a:p>
          <a:p>
            <a:endParaRPr lang="en-GB" baseline="0" dirty="0" smtClean="0"/>
          </a:p>
          <a:p>
            <a:r>
              <a:rPr lang="en-GB" baseline="0" dirty="0" smtClean="0"/>
              <a:t> </a:t>
            </a:r>
          </a:p>
        </p:txBody>
      </p:sp>
      <p:sp>
        <p:nvSpPr>
          <p:cNvPr id="4" name="Slide Number Placeholder 3"/>
          <p:cNvSpPr>
            <a:spLocks noGrp="1"/>
          </p:cNvSpPr>
          <p:nvPr>
            <p:ph type="sldNum" sz="quarter" idx="10"/>
          </p:nvPr>
        </p:nvSpPr>
        <p:spPr/>
        <p:txBody>
          <a:bodyPr/>
          <a:lstStyle/>
          <a:p>
            <a:fld id="{78055ADE-B8A9-4A3C-8429-DACEBD80F4DB}" type="slidenum">
              <a:rPr lang="en-GB" smtClean="0"/>
              <a:pPr/>
              <a:t>1</a:t>
            </a:fld>
            <a:endParaRPr lang="en-GB"/>
          </a:p>
        </p:txBody>
      </p:sp>
    </p:spTree>
    <p:extLst>
      <p:ext uri="{BB962C8B-B14F-4D97-AF65-F5344CB8AC3E}">
        <p14:creationId xmlns:p14="http://schemas.microsoft.com/office/powerpoint/2010/main" val="24418265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Over the course of the day, we’ll have a number of brief presentations that will consider </a:t>
            </a:r>
            <a:r>
              <a:rPr lang="en-GB" baseline="0" dirty="0" smtClean="0"/>
              <a:t>scoping, refining, delivering and sustaining research data management services.</a:t>
            </a:r>
          </a:p>
          <a:p>
            <a:endParaRPr lang="en-GB" baseline="0" dirty="0" smtClean="0"/>
          </a:p>
          <a:p>
            <a:r>
              <a:rPr lang="en-GB" baseline="0" dirty="0" smtClean="0"/>
              <a:t>There will be a number of short exercises throughout the day where you will work in groups to consider a particular RDM service in more detail. Many of you have indicated that you are just starting out with scoping RDM services while others are further down the line and are currently rolling out pilot services or are delivering more established RDM services. We’d encourage those with more experience to share lessons learned with colleagues who as just starting out as you work through the exercises. </a:t>
            </a:r>
          </a:p>
          <a:p>
            <a:endParaRPr lang="en-GB" baseline="0" dirty="0" smtClean="0"/>
          </a:p>
          <a:p>
            <a:r>
              <a:rPr lang="en-GB" baseline="0" dirty="0" smtClean="0"/>
              <a:t>Through the short exercises, each group will develop a business canvas model for a particular RDM service. We’ve asked each group to consider a particular service aspect of RDM rather than RDM as a whole. In most cases, RDM services are not a single entity but instead are spread across the institution and involve many different operational units. In this respect, it is very difficult to come up with an accurate picture of the RDM as a whole without looking at the individual RDM services to see how costs are incurred and covered across the portfolio of services. </a:t>
            </a:r>
          </a:p>
          <a:p>
            <a:endParaRPr lang="en-GB" baseline="0" dirty="0" smtClean="0"/>
          </a:p>
          <a:p>
            <a:r>
              <a:rPr lang="en-GB" baseline="0" dirty="0" smtClean="0"/>
              <a:t>We’ve got five groups – two will looking at training, guidance and support for RDM, one looking at data management planning; one looking at managing active data; and one looking at RDM policy and strategy.</a:t>
            </a:r>
          </a:p>
          <a:p>
            <a:endParaRPr lang="en-GB" baseline="0" dirty="0" smtClean="0"/>
          </a:p>
          <a:p>
            <a:r>
              <a:rPr lang="en-GB" baseline="0" dirty="0" smtClean="0"/>
              <a:t>DCC offers some good case studies and how to guides at the link provided. All of the slides will be made available so no need to worry about capturing these </a:t>
            </a:r>
            <a:r>
              <a:rPr lang="en-GB" baseline="0" dirty="0" err="1" smtClean="0"/>
              <a:t>urls</a:t>
            </a:r>
            <a:r>
              <a:rPr lang="en-GB" baseline="0" dirty="0" smtClean="0"/>
              <a:t> now.</a:t>
            </a:r>
          </a:p>
          <a:p>
            <a:endParaRPr lang="en-GB" baseline="0" dirty="0" smtClean="0"/>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2</a:t>
            </a:fld>
            <a:endParaRPr lang="en-GB"/>
          </a:p>
        </p:txBody>
      </p:sp>
    </p:spTree>
    <p:extLst>
      <p:ext uri="{BB962C8B-B14F-4D97-AF65-F5344CB8AC3E}">
        <p14:creationId xmlns:p14="http://schemas.microsoft.com/office/powerpoint/2010/main" val="21037780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The BMC allows you to look at a given service from customer, activities, and financial</a:t>
            </a:r>
            <a:r>
              <a:rPr lang="en-GB" baseline="0" dirty="0" smtClean="0"/>
              <a:t> </a:t>
            </a:r>
            <a:r>
              <a:rPr lang="en-GB" dirty="0" smtClean="0"/>
              <a:t>perspectives. </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The Business Model Canvas should ‘be printed out on a large surface so groups of people can jointly start sketching and discussing business model elements with post-it note notes or board markers. It is a hands-on tool that fosters understanding, discussion, creativity, and analysis’. https://en.wikipedia.org/wiki/Business_Model_Canvas</a:t>
            </a:r>
            <a:r>
              <a:rPr lang="en-GB" baseline="0" dirty="0" smtClean="0"/>
              <a:t> </a:t>
            </a:r>
            <a:r>
              <a:rPr lang="en-GB" dirty="0" smtClean="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The BMC is meant to be completed collaboratively to allow different view points to be captured. It is recommended that you use post</a:t>
            </a:r>
            <a:r>
              <a:rPr lang="en-GB" baseline="0" dirty="0" smtClean="0"/>
              <a:t> its to jot down ideas for each section so that these can be moved around as needed. You’ll be giving this a go as we move through the day. </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In a nutshell, the BMC is completed by:</a:t>
            </a:r>
            <a:endParaRPr lang="en-GB" dirty="0" smtClean="0"/>
          </a:p>
          <a:p>
            <a:endParaRPr lang="en-GB" dirty="0" smtClean="0"/>
          </a:p>
          <a:p>
            <a:r>
              <a:rPr lang="en-GB" dirty="0" smtClean="0"/>
              <a:t>Considering your </a:t>
            </a:r>
            <a:r>
              <a:rPr lang="en-GB" b="1" dirty="0" smtClean="0"/>
              <a:t>customers</a:t>
            </a:r>
            <a:r>
              <a:rPr lang="en-GB" baseline="0" dirty="0" smtClean="0"/>
              <a:t> – who is the service for? </a:t>
            </a:r>
          </a:p>
          <a:p>
            <a:endParaRPr lang="en-GB" baseline="0" dirty="0" smtClean="0"/>
          </a:p>
          <a:p>
            <a:r>
              <a:rPr lang="en-GB" b="0" baseline="0" dirty="0" smtClean="0"/>
              <a:t>Thinking about </a:t>
            </a:r>
            <a:r>
              <a:rPr lang="en-GB" b="1" baseline="0" dirty="0" smtClean="0"/>
              <a:t>the value</a:t>
            </a:r>
            <a:r>
              <a:rPr lang="en-GB" baseline="0" dirty="0" smtClean="0"/>
              <a:t> proposition – what value will the service deliver to your customers? </a:t>
            </a:r>
          </a:p>
          <a:p>
            <a:endParaRPr lang="en-GB" baseline="0" dirty="0" smtClean="0"/>
          </a:p>
          <a:p>
            <a:r>
              <a:rPr lang="en-GB" baseline="0" dirty="0" smtClean="0"/>
              <a:t>Assessing how you build a </a:t>
            </a:r>
            <a:r>
              <a:rPr lang="en-GB" b="1" baseline="0" dirty="0" smtClean="0"/>
              <a:t>relationship</a:t>
            </a:r>
            <a:r>
              <a:rPr lang="en-GB" baseline="0" dirty="0" smtClean="0"/>
              <a:t> with your customers (i.e., how do you communicate your services and values to your customers).</a:t>
            </a:r>
          </a:p>
          <a:p>
            <a:endParaRPr lang="en-GB" baseline="0" dirty="0" smtClean="0"/>
          </a:p>
          <a:p>
            <a:r>
              <a:rPr lang="en-GB" baseline="0" dirty="0" smtClean="0"/>
              <a:t>Considering what </a:t>
            </a:r>
            <a:r>
              <a:rPr lang="en-GB" b="1" baseline="0" dirty="0" smtClean="0"/>
              <a:t>channels</a:t>
            </a:r>
            <a:r>
              <a:rPr lang="en-GB" baseline="0" dirty="0" smtClean="0"/>
              <a:t> are provided to allow your customers to communicate their needs and satisfaction with the service to you.</a:t>
            </a:r>
          </a:p>
          <a:p>
            <a:endParaRPr lang="en-GB" baseline="0" dirty="0" smtClean="0"/>
          </a:p>
          <a:p>
            <a:r>
              <a:rPr lang="en-GB" baseline="0" dirty="0" smtClean="0"/>
              <a:t>Identifying the </a:t>
            </a:r>
            <a:r>
              <a:rPr lang="en-GB" b="1" baseline="0" dirty="0" smtClean="0"/>
              <a:t>key activitie</a:t>
            </a:r>
            <a:r>
              <a:rPr lang="en-GB" baseline="0" dirty="0" smtClean="0"/>
              <a:t>s involved in delivering the service.</a:t>
            </a:r>
          </a:p>
          <a:p>
            <a:endParaRPr lang="en-GB" baseline="0" dirty="0" smtClean="0"/>
          </a:p>
          <a:p>
            <a:r>
              <a:rPr lang="en-GB" baseline="0" dirty="0" smtClean="0"/>
              <a:t>Considering the </a:t>
            </a:r>
            <a:r>
              <a:rPr lang="en-GB" b="1" baseline="0" dirty="0" smtClean="0"/>
              <a:t>resources</a:t>
            </a:r>
            <a:r>
              <a:rPr lang="en-GB" baseline="0" dirty="0" smtClean="0"/>
              <a:t> needed to deliver the service (human, financial, technical). </a:t>
            </a:r>
          </a:p>
          <a:p>
            <a:endParaRPr lang="en-GB" baseline="0" dirty="0" smtClean="0"/>
          </a:p>
          <a:p>
            <a:r>
              <a:rPr lang="en-GB" baseline="0" dirty="0" smtClean="0"/>
              <a:t>Identifying any </a:t>
            </a:r>
            <a:r>
              <a:rPr lang="en-GB" b="1" baseline="0" dirty="0" smtClean="0"/>
              <a:t>partnerships</a:t>
            </a:r>
            <a:r>
              <a:rPr lang="en-GB" baseline="0" dirty="0" smtClean="0"/>
              <a:t> that might be needed to deliver the service (other operational units, third party service providers, research project partners). </a:t>
            </a:r>
          </a:p>
          <a:p>
            <a:endParaRPr lang="en-GB" baseline="0" dirty="0" smtClean="0"/>
          </a:p>
          <a:p>
            <a:r>
              <a:rPr lang="en-GB" baseline="0" dirty="0" smtClean="0"/>
              <a:t>Identifying the range of </a:t>
            </a:r>
            <a:r>
              <a:rPr lang="en-GB" b="1" baseline="0" dirty="0" smtClean="0"/>
              <a:t>costs</a:t>
            </a:r>
            <a:r>
              <a:rPr lang="en-GB" baseline="0" dirty="0" smtClean="0"/>
              <a:t> incurred through delivering a given service.  </a:t>
            </a:r>
          </a:p>
          <a:p>
            <a:endParaRPr lang="en-GB" baseline="0" dirty="0" smtClean="0"/>
          </a:p>
          <a:p>
            <a:r>
              <a:rPr lang="en-GB" baseline="0" dirty="0" smtClean="0"/>
              <a:t>Understanding how the costs incurred are recovered through </a:t>
            </a:r>
            <a:r>
              <a:rPr lang="en-GB" b="1" baseline="0" dirty="0" smtClean="0"/>
              <a:t>revenue streams. </a:t>
            </a:r>
            <a:r>
              <a:rPr lang="en-GB" baseline="0" dirty="0" smtClean="0"/>
              <a:t>Are services charged or are they covered through indirect funding? </a:t>
            </a:r>
            <a:endParaRPr lang="en-GB" dirty="0" smtClean="0"/>
          </a:p>
          <a:p>
            <a:endParaRPr lang="en-GB" dirty="0" smtClean="0"/>
          </a:p>
          <a:p>
            <a:r>
              <a:rPr lang="en-GB" baseline="0" dirty="0" smtClean="0"/>
              <a:t>Important to be clear that completing a BMC </a:t>
            </a:r>
            <a:r>
              <a:rPr lang="en-GB" b="1" baseline="0" dirty="0" smtClean="0"/>
              <a:t>will not give you a business plan</a:t>
            </a:r>
            <a:r>
              <a:rPr lang="en-GB" baseline="0" dirty="0" smtClean="0"/>
              <a:t> but it will provide you with the building blocks to develop a more realistic and feasible business plan</a:t>
            </a:r>
          </a:p>
          <a:p>
            <a:endParaRPr lang="en-GB" baseline="0" dirty="0" smtClean="0"/>
          </a:p>
          <a:p>
            <a:r>
              <a:rPr lang="en-GB" dirty="0" smtClean="0"/>
              <a:t>We’ve included some guidance in your packs to help you to use the model today and when you return home.</a:t>
            </a:r>
            <a:r>
              <a:rPr lang="en-GB" baseline="0" dirty="0" smtClean="0"/>
              <a:t> </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3</a:t>
            </a:fld>
            <a:endParaRPr lang="en-GB"/>
          </a:p>
        </p:txBody>
      </p:sp>
    </p:spTree>
    <p:extLst>
      <p:ext uri="{BB962C8B-B14F-4D97-AF65-F5344CB8AC3E}">
        <p14:creationId xmlns:p14="http://schemas.microsoft.com/office/powerpoint/2010/main" val="18955422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A165BFF-6C93-46B4-870E-9D03E7912697}" type="slidenum">
              <a:rPr lang="en-GB" altLang="en-US">
                <a:latin typeface="Calibri" panose="020F0502020204030204" pitchFamily="34" charset="0"/>
              </a:rPr>
              <a:pPr/>
              <a:t>4</a:t>
            </a:fld>
            <a:endParaRPr lang="en-GB" altLang="en-US">
              <a:latin typeface="Calibri" panose="020F0502020204030204" pitchFamily="34" charset="0"/>
            </a:endParaRPr>
          </a:p>
        </p:txBody>
      </p:sp>
    </p:spTree>
    <p:extLst>
      <p:ext uri="{BB962C8B-B14F-4D97-AF65-F5344CB8AC3E}">
        <p14:creationId xmlns:p14="http://schemas.microsoft.com/office/powerpoint/2010/main" val="1123016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en-US"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r>
              <a:rPr lang="en-GB" dirty="0" smtClean="0"/>
              <a:t>University of Bournemouth</a:t>
            </a:r>
            <a:endParaRPr lang="en-GB" dirty="0"/>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
        <p:nvSpPr>
          <p:cNvPr id="7" name="Rectangle 6"/>
          <p:cNvSpPr/>
          <p:nvPr userDrawn="1"/>
        </p:nvSpPr>
        <p:spPr>
          <a:xfrm>
            <a:off x="0" y="0"/>
            <a:ext cx="9144000" cy="1340768"/>
          </a:xfrm>
          <a:prstGeom prst="rect">
            <a:avLst/>
          </a:prstGeom>
          <a:gradFill flip="none" rotWithShape="1">
            <a:gsLst>
              <a:gs pos="0">
                <a:srgbClr val="FF0000"/>
              </a:gs>
              <a:gs pos="84000">
                <a:srgbClr val="FFA41D"/>
              </a:gs>
              <a:gs pos="100000">
                <a:srgbClr val="FFC00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C:\Users\DCC\Pictures\dcc-logo_png_transparent.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9512" y="187951"/>
            <a:ext cx="3380929" cy="96486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userDrawn="1"/>
        </p:nvSpPr>
        <p:spPr>
          <a:xfrm>
            <a:off x="3779912" y="476672"/>
            <a:ext cx="4824536" cy="400110"/>
          </a:xfrm>
          <a:prstGeom prst="rect">
            <a:avLst/>
          </a:prstGeom>
          <a:noFill/>
        </p:spPr>
        <p:txBody>
          <a:bodyPr wrap="square" rtlCol="0">
            <a:spAutoFit/>
          </a:bodyPr>
          <a:lstStyle/>
          <a:p>
            <a:r>
              <a:rPr lang="en-GB" sz="2000" b="0" dirty="0" smtClean="0">
                <a:solidFill>
                  <a:schemeClr val="bg1"/>
                </a:solidFill>
                <a:latin typeface="Gill Sans MT" panose="020B0502020104020203" pitchFamily="34" charset="0"/>
                <a:cs typeface="Arial" panose="020B0604020202020204" pitchFamily="34" charset="0"/>
              </a:rPr>
              <a:t>because</a:t>
            </a:r>
            <a:r>
              <a:rPr lang="en-GB" sz="2000" b="0" baseline="0" dirty="0" smtClean="0">
                <a:solidFill>
                  <a:schemeClr val="bg1"/>
                </a:solidFill>
                <a:latin typeface="Gill Sans MT" panose="020B0502020104020203" pitchFamily="34" charset="0"/>
                <a:cs typeface="Arial" panose="020B0604020202020204" pitchFamily="34" charset="0"/>
              </a:rPr>
              <a:t> good research needs good data</a:t>
            </a:r>
            <a:endParaRPr lang="en-GB" sz="2000" b="0" dirty="0">
              <a:solidFill>
                <a:schemeClr val="bg1"/>
              </a:solidFill>
              <a:latin typeface="Gill Sans MT" panose="020B0502020104020203" pitchFamily="34" charset="0"/>
              <a:cs typeface="Arial" panose="020B0604020202020204" pitchFamily="34" charset="0"/>
            </a:endParaRPr>
          </a:p>
        </p:txBody>
      </p:sp>
    </p:spTree>
    <p:extLst>
      <p:ext uri="{BB962C8B-B14F-4D97-AF65-F5344CB8AC3E}">
        <p14:creationId xmlns:p14="http://schemas.microsoft.com/office/powerpoint/2010/main" val="3406084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955460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6869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922114"/>
          </a:xfrm>
        </p:spPr>
        <p:txBody>
          <a:bodyPr/>
          <a:lstStyle/>
          <a:p>
            <a:r>
              <a:rPr lang="en-US" smtClean="0"/>
              <a:t>Click to edit Master title style</a:t>
            </a:r>
            <a:endParaRPr lang="en-GB"/>
          </a:p>
        </p:txBody>
      </p:sp>
      <p:sp>
        <p:nvSpPr>
          <p:cNvPr id="3" name="Content Placeholder 2"/>
          <p:cNvSpPr>
            <a:spLocks noGrp="1"/>
          </p:cNvSpPr>
          <p:nvPr>
            <p:ph idx="1"/>
          </p:nvPr>
        </p:nvSpPr>
        <p:spPr>
          <a:xfrm>
            <a:off x="467544" y="1340768"/>
            <a:ext cx="8229600" cy="4997165"/>
          </a:xfrm>
        </p:spPr>
        <p:txBody>
          <a:bodyPr/>
          <a:lstStyle>
            <a:lvl1pPr>
              <a:defRPr/>
            </a:lvl1pPr>
            <a:lvl2pPr>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3313025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736959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617869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537800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4005972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36338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3207107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056394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994122"/>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3" name="Text Placeholder 2"/>
          <p:cNvSpPr>
            <a:spLocks noGrp="1"/>
          </p:cNvSpPr>
          <p:nvPr>
            <p:ph type="body" idx="1"/>
          </p:nvPr>
        </p:nvSpPr>
        <p:spPr>
          <a:xfrm>
            <a:off x="435496" y="1340768"/>
            <a:ext cx="8229600" cy="814673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411EC8-96BA-446C-BEF6-5B8A1AC4601F}" type="datetimeFigureOut">
              <a:rPr lang="en-GB" smtClean="0"/>
              <a:pPr/>
              <a:t>25/02/2016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DD6978-7833-4913-8E49-2970CED2C8A3}" type="slidenum">
              <a:rPr lang="en-GB" smtClean="0"/>
              <a:pPr/>
              <a:t>‹#›</a:t>
            </a:fld>
            <a:endParaRPr lang="en-GB"/>
          </a:p>
        </p:txBody>
      </p:sp>
      <p:sp>
        <p:nvSpPr>
          <p:cNvPr id="7" name="Rectangle 6"/>
          <p:cNvSpPr/>
          <p:nvPr/>
        </p:nvSpPr>
        <p:spPr>
          <a:xfrm>
            <a:off x="0" y="980728"/>
            <a:ext cx="9157175" cy="144016"/>
          </a:xfrm>
          <a:prstGeom prst="rect">
            <a:avLst/>
          </a:prstGeom>
          <a:gradFill flip="none" rotWithShape="1">
            <a:gsLst>
              <a:gs pos="0">
                <a:srgbClr val="FF0000"/>
              </a:gs>
              <a:gs pos="84000">
                <a:srgbClr val="FFA41D"/>
              </a:gs>
              <a:gs pos="100000">
                <a:srgbClr val="FFC00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85702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0" eaLnBrk="1" latinLnBrk="0" hangingPunct="1">
        <a:spcBef>
          <a:spcPct val="0"/>
        </a:spcBef>
        <a:buNone/>
        <a:defRPr sz="4400" kern="1200">
          <a:solidFill>
            <a:schemeClr val="accent1"/>
          </a:solidFill>
          <a:latin typeface="+mj-lt"/>
          <a:ea typeface="+mj-ea"/>
          <a:cs typeface="+mj-cs"/>
        </a:defRPr>
      </a:lvl1pPr>
    </p:titleStyle>
    <p:bodyStyle>
      <a:lvl1pPr marL="442913" indent="-442913" algn="l" defTabSz="914400" rtl="0" eaLnBrk="1" latinLnBrk="0" hangingPunct="1">
        <a:spcBef>
          <a:spcPct val="20000"/>
        </a:spcBef>
        <a:buFontTx/>
        <a:buBlip>
          <a:blip r:embed="rId13"/>
        </a:buBlip>
        <a:defRPr sz="3200" kern="1200">
          <a:solidFill>
            <a:schemeClr val="tx1"/>
          </a:solidFill>
          <a:latin typeface="+mn-lt"/>
          <a:ea typeface="+mn-ea"/>
          <a:cs typeface="+mn-cs"/>
        </a:defRPr>
      </a:lvl1pPr>
      <a:lvl2pPr marL="803275" indent="-346075" algn="l" defTabSz="914400" rtl="0" eaLnBrk="1" latinLnBrk="0" hangingPunct="1">
        <a:spcBef>
          <a:spcPct val="20000"/>
        </a:spcBef>
        <a:buFont typeface="Stencil" panose="040409050D0802020404" pitchFamily="82"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Stencil" panose="040409050D0802020404" pitchFamily="82"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www.dcc.ac.uk/resources/how-guides" TargetMode="External"/><Relationship Id="rId4" Type="http://schemas.openxmlformats.org/officeDocument/2006/relationships/hyperlink" Target="http://www.dcc.ac.uk/resources/developing-rdm-services"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www.businessmodelgeneration.com/canvas/bmc"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www.dcc.ac.uk/resource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2492896"/>
            <a:ext cx="7342584" cy="1470025"/>
          </a:xfrm>
        </p:spPr>
        <p:txBody>
          <a:bodyPr>
            <a:normAutofit fontScale="90000"/>
          </a:bodyPr>
          <a:lstStyle/>
          <a:p>
            <a:r>
              <a:rPr lang="en-GB" dirty="0"/>
              <a:t>Developing Research Data Management </a:t>
            </a:r>
            <a:r>
              <a:rPr lang="en-GB" dirty="0" smtClean="0"/>
              <a:t>Services</a:t>
            </a:r>
            <a:br>
              <a:rPr lang="en-GB" dirty="0" smtClean="0"/>
            </a:br>
            <a:r>
              <a:rPr lang="en-GB" dirty="0"/>
              <a:t/>
            </a:r>
            <a:br>
              <a:rPr lang="en-GB" dirty="0"/>
            </a:br>
            <a:r>
              <a:rPr lang="en-GB" sz="3100" dirty="0" smtClean="0"/>
              <a:t>IDCC16 Amsterdam 21</a:t>
            </a:r>
            <a:r>
              <a:rPr lang="en-GB" sz="3100" baseline="30000" dirty="0" smtClean="0"/>
              <a:t>st</a:t>
            </a:r>
            <a:r>
              <a:rPr lang="en-GB" sz="3100" dirty="0" smtClean="0"/>
              <a:t> February 2016</a:t>
            </a:r>
            <a:endParaRPr lang="en-GB" sz="3100" dirty="0"/>
          </a:p>
        </p:txBody>
      </p:sp>
      <p:sp>
        <p:nvSpPr>
          <p:cNvPr id="3" name="Subtitle 2"/>
          <p:cNvSpPr>
            <a:spLocks noGrp="1"/>
          </p:cNvSpPr>
          <p:nvPr>
            <p:ph type="subTitle" idx="1"/>
          </p:nvPr>
        </p:nvSpPr>
        <p:spPr>
          <a:xfrm>
            <a:off x="1403648" y="4718699"/>
            <a:ext cx="6400800" cy="1464568"/>
          </a:xfrm>
        </p:spPr>
        <p:txBody>
          <a:bodyPr>
            <a:normAutofit/>
          </a:bodyPr>
          <a:lstStyle/>
          <a:p>
            <a:r>
              <a:rPr lang="en-GB" sz="2400" dirty="0" smtClean="0"/>
              <a:t>Joy Davidson, Jonathan Rans, Angus Whyte</a:t>
            </a:r>
          </a:p>
          <a:p>
            <a:r>
              <a:rPr lang="en-GB" sz="2400" dirty="0" smtClean="0"/>
              <a:t>Digital Curation Centre </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6093296"/>
            <a:ext cx="1554163"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195736" y="6183267"/>
            <a:ext cx="6480720" cy="276999"/>
          </a:xfrm>
          <a:prstGeom prst="rect">
            <a:avLst/>
          </a:prstGeom>
          <a:noFill/>
        </p:spPr>
        <p:txBody>
          <a:bodyPr wrap="square" rtlCol="0">
            <a:spAutoFit/>
          </a:bodyPr>
          <a:lstStyle/>
          <a:p>
            <a:r>
              <a:rPr lang="en-GB" sz="1200" dirty="0"/>
              <a:t>This work is licensed under the Creative Commons Attribution 2.5 UK: Scotland License. </a:t>
            </a:r>
          </a:p>
        </p:txBody>
      </p:sp>
    </p:spTree>
    <p:extLst>
      <p:ext uri="{BB962C8B-B14F-4D97-AF65-F5344CB8AC3E}">
        <p14:creationId xmlns:p14="http://schemas.microsoft.com/office/powerpoint/2010/main" val="29984028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About this course</a:t>
            </a:r>
            <a:endParaRPr lang="en-GB" dirty="0"/>
          </a:p>
        </p:txBody>
      </p:sp>
      <p:sp>
        <p:nvSpPr>
          <p:cNvPr id="3" name="Content Placeholder 2"/>
          <p:cNvSpPr>
            <a:spLocks noGrp="1"/>
          </p:cNvSpPr>
          <p:nvPr>
            <p:ph idx="1"/>
          </p:nvPr>
        </p:nvSpPr>
        <p:spPr>
          <a:xfrm>
            <a:off x="135901" y="1484784"/>
            <a:ext cx="4426483" cy="5373216"/>
          </a:xfrm>
        </p:spPr>
        <p:txBody>
          <a:bodyPr>
            <a:normAutofit/>
          </a:bodyPr>
          <a:lstStyle/>
          <a:p>
            <a:r>
              <a:rPr lang="en-GB" dirty="0" smtClean="0"/>
              <a:t>Scoping, refining, delivering and sustaining RDM services</a:t>
            </a:r>
          </a:p>
          <a:p>
            <a:pPr marL="0" indent="0">
              <a:buNone/>
            </a:pPr>
            <a:endParaRPr lang="en-GB" dirty="0" smtClean="0"/>
          </a:p>
          <a:p>
            <a:r>
              <a:rPr lang="en-GB" dirty="0" smtClean="0"/>
              <a:t>Practical exercise to explore a particular RDM service in detail</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42121" y="1698871"/>
            <a:ext cx="4413176" cy="3952542"/>
          </a:xfrm>
          <a:prstGeom prst="rect">
            <a:avLst/>
          </a:prstGeom>
        </p:spPr>
      </p:pic>
      <p:sp>
        <p:nvSpPr>
          <p:cNvPr id="8" name="Rectangle 7"/>
          <p:cNvSpPr/>
          <p:nvPr/>
        </p:nvSpPr>
        <p:spPr>
          <a:xfrm>
            <a:off x="4562385" y="6017134"/>
            <a:ext cx="4572000" cy="307777"/>
          </a:xfrm>
          <a:prstGeom prst="rect">
            <a:avLst/>
          </a:prstGeom>
        </p:spPr>
        <p:txBody>
          <a:bodyPr>
            <a:spAutoFit/>
          </a:bodyPr>
          <a:lstStyle/>
          <a:p>
            <a:r>
              <a:rPr lang="en-GB" sz="1400" b="1" dirty="0">
                <a:hlinkClick r:id="rId4"/>
              </a:rPr>
              <a:t>http://</a:t>
            </a:r>
            <a:r>
              <a:rPr lang="en-GB" sz="1400" b="1" dirty="0" smtClean="0">
                <a:hlinkClick r:id="rId4"/>
              </a:rPr>
              <a:t>www.dcc.ac.uk/resources/developing-rdm-services</a:t>
            </a:r>
            <a:r>
              <a:rPr lang="en-GB" sz="1400" b="1" dirty="0" smtClean="0"/>
              <a:t> </a:t>
            </a:r>
            <a:endParaRPr lang="en-GB" sz="1400" b="1" dirty="0"/>
          </a:p>
        </p:txBody>
      </p:sp>
      <p:sp>
        <p:nvSpPr>
          <p:cNvPr id="9" name="Rectangle 8"/>
          <p:cNvSpPr/>
          <p:nvPr/>
        </p:nvSpPr>
        <p:spPr>
          <a:xfrm>
            <a:off x="5046962" y="6397959"/>
            <a:ext cx="3602846" cy="307777"/>
          </a:xfrm>
          <a:prstGeom prst="rect">
            <a:avLst/>
          </a:prstGeom>
        </p:spPr>
        <p:txBody>
          <a:bodyPr wrap="none">
            <a:spAutoFit/>
          </a:bodyPr>
          <a:lstStyle/>
          <a:p>
            <a:r>
              <a:rPr lang="en-GB" sz="1400" b="1" dirty="0">
                <a:hlinkClick r:id="rId5"/>
              </a:rPr>
              <a:t>http://</a:t>
            </a:r>
            <a:r>
              <a:rPr lang="en-GB" sz="1400" b="1" dirty="0" smtClean="0">
                <a:hlinkClick r:id="rId5"/>
              </a:rPr>
              <a:t>www.dcc.ac.uk/resources/how-guides</a:t>
            </a:r>
            <a:r>
              <a:rPr lang="en-GB" sz="1400" b="1" dirty="0" smtClean="0"/>
              <a:t> </a:t>
            </a:r>
            <a:endParaRPr lang="en-GB" sz="1400" b="1" dirty="0"/>
          </a:p>
        </p:txBody>
      </p:sp>
    </p:spTree>
    <p:extLst>
      <p:ext uri="{BB962C8B-B14F-4D97-AF65-F5344CB8AC3E}">
        <p14:creationId xmlns:p14="http://schemas.microsoft.com/office/powerpoint/2010/main" val="39407685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How does the BMC work?   </a:t>
            </a:r>
            <a:endParaRPr lang="en-GB" dirty="0"/>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0" y="1042978"/>
            <a:ext cx="9144000" cy="5815022"/>
          </a:xfrm>
        </p:spPr>
      </p:pic>
      <p:sp>
        <p:nvSpPr>
          <p:cNvPr id="5" name="Rectangle 4"/>
          <p:cNvSpPr/>
          <p:nvPr/>
        </p:nvSpPr>
        <p:spPr>
          <a:xfrm>
            <a:off x="3131840" y="6381328"/>
            <a:ext cx="4572000" cy="307777"/>
          </a:xfrm>
          <a:prstGeom prst="rect">
            <a:avLst/>
          </a:prstGeom>
        </p:spPr>
        <p:txBody>
          <a:bodyPr>
            <a:spAutoFit/>
          </a:bodyPr>
          <a:lstStyle/>
          <a:p>
            <a:r>
              <a:rPr lang="en-GB" sz="1400" dirty="0">
                <a:hlinkClick r:id="rId4"/>
              </a:rPr>
              <a:t>http://www.businessmodelgeneration.com/canvas/bmc</a:t>
            </a:r>
            <a:r>
              <a:rPr lang="en-GB" sz="1400" dirty="0"/>
              <a:t> </a:t>
            </a:r>
          </a:p>
        </p:txBody>
      </p:sp>
    </p:spTree>
    <p:extLst>
      <p:ext uri="{BB962C8B-B14F-4D97-AF65-F5344CB8AC3E}">
        <p14:creationId xmlns:p14="http://schemas.microsoft.com/office/powerpoint/2010/main" val="24362699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403350" y="1268413"/>
            <a:ext cx="5832475" cy="914400"/>
          </a:xfrm>
        </p:spPr>
        <p:txBody>
          <a:bodyPr/>
          <a:lstStyle/>
          <a:p>
            <a:pPr eaLnBrk="1" hangingPunct="1"/>
            <a:r>
              <a:rPr lang="en-GB" altLang="en-US" smtClean="0"/>
              <a:t>Thanks for listening!</a:t>
            </a:r>
          </a:p>
        </p:txBody>
      </p:sp>
      <p:sp>
        <p:nvSpPr>
          <p:cNvPr id="22531" name="Rectangle 3"/>
          <p:cNvSpPr>
            <a:spLocks noGrp="1" noChangeArrowheads="1"/>
          </p:cNvSpPr>
          <p:nvPr>
            <p:ph idx="1"/>
          </p:nvPr>
        </p:nvSpPr>
        <p:spPr>
          <a:xfrm>
            <a:off x="684213" y="3068638"/>
            <a:ext cx="7127875" cy="3384550"/>
          </a:xfrm>
        </p:spPr>
        <p:txBody>
          <a:bodyPr rtlCol="0">
            <a:normAutofit lnSpcReduction="10000"/>
          </a:bodyPr>
          <a:lstStyle/>
          <a:p>
            <a:pPr eaLnBrk="1" fontAlgn="auto" hangingPunct="1">
              <a:spcAft>
                <a:spcPts val="0"/>
              </a:spcAft>
              <a:buFontTx/>
              <a:buNone/>
              <a:defRPr/>
            </a:pPr>
            <a:endParaRPr lang="en-GB" sz="2400" dirty="0" smtClean="0">
              <a:solidFill>
                <a:srgbClr val="FC6204"/>
              </a:solidFill>
            </a:endParaRPr>
          </a:p>
          <a:p>
            <a:pPr algn="ctr" eaLnBrk="1" fontAlgn="auto" hangingPunct="1">
              <a:spcAft>
                <a:spcPts val="0"/>
              </a:spcAft>
              <a:buFontTx/>
              <a:buNone/>
              <a:defRPr/>
            </a:pPr>
            <a:r>
              <a:rPr lang="en-GB" sz="2800" dirty="0" smtClean="0"/>
              <a:t>DCC guidance, tools and case studies:</a:t>
            </a:r>
          </a:p>
          <a:p>
            <a:pPr algn="ctr" eaLnBrk="1" fontAlgn="auto" hangingPunct="1">
              <a:spcAft>
                <a:spcPts val="0"/>
              </a:spcAft>
              <a:buFontTx/>
              <a:buNone/>
              <a:defRPr/>
            </a:pPr>
            <a:r>
              <a:rPr lang="en-GB" sz="2800" dirty="0" smtClean="0">
                <a:hlinkClick r:id="rId3"/>
              </a:rPr>
              <a:t>www.dcc.ac.uk/resources</a:t>
            </a:r>
            <a:endParaRPr lang="en-GB" sz="2800" dirty="0" smtClean="0"/>
          </a:p>
          <a:p>
            <a:pPr algn="ctr" eaLnBrk="1" fontAlgn="auto" hangingPunct="1">
              <a:spcAft>
                <a:spcPts val="0"/>
              </a:spcAft>
              <a:buFontTx/>
              <a:buNone/>
              <a:defRPr/>
            </a:pPr>
            <a:endParaRPr lang="en-GB" sz="3600" u="sng" dirty="0">
              <a:solidFill>
                <a:srgbClr val="0096E3"/>
              </a:solidFill>
            </a:endParaRPr>
          </a:p>
          <a:p>
            <a:pPr algn="ctr" eaLnBrk="1" fontAlgn="auto" hangingPunct="1">
              <a:spcAft>
                <a:spcPts val="0"/>
              </a:spcAft>
              <a:buFont typeface="Arial" panose="020B0604020202020204" pitchFamily="34" charset="0"/>
              <a:buNone/>
              <a:defRPr/>
            </a:pPr>
            <a:r>
              <a:rPr lang="en-GB" sz="2800" dirty="0"/>
              <a:t>Follow us on </a:t>
            </a:r>
            <a:r>
              <a:rPr lang="en-GB" sz="2800" dirty="0" smtClean="0"/>
              <a:t>twitter:</a:t>
            </a:r>
          </a:p>
          <a:p>
            <a:pPr algn="ctr" eaLnBrk="1" fontAlgn="auto" hangingPunct="1">
              <a:spcAft>
                <a:spcPts val="0"/>
              </a:spcAft>
              <a:buFont typeface="Arial" panose="020B0604020202020204" pitchFamily="34" charset="0"/>
              <a:buNone/>
              <a:defRPr/>
            </a:pPr>
            <a:r>
              <a:rPr lang="en-GB" sz="2800" dirty="0" smtClean="0"/>
              <a:t> </a:t>
            </a:r>
            <a:r>
              <a:rPr lang="en-GB" sz="2800" dirty="0"/>
              <a:t>@digitalcuration and #</a:t>
            </a:r>
            <a:r>
              <a:rPr lang="en-GB" sz="2800" dirty="0" err="1" smtClean="0"/>
              <a:t>ukdcc</a:t>
            </a:r>
            <a:endParaRPr lang="en-GB" sz="2800" dirty="0"/>
          </a:p>
          <a:p>
            <a:pPr eaLnBrk="1" fontAlgn="auto" hangingPunct="1">
              <a:spcAft>
                <a:spcPts val="0"/>
              </a:spcAft>
              <a:buFontTx/>
              <a:buNone/>
              <a:defRPr/>
            </a:pPr>
            <a:r>
              <a:rPr lang="en-GB" sz="2400" dirty="0" smtClean="0"/>
              <a:t>	</a:t>
            </a:r>
          </a:p>
          <a:p>
            <a:pPr eaLnBrk="1" fontAlgn="auto" hangingPunct="1">
              <a:spcAft>
                <a:spcPts val="0"/>
              </a:spcAft>
              <a:buFontTx/>
              <a:buNone/>
              <a:defRPr/>
            </a:pPr>
            <a:endParaRPr lang="en-GB" sz="2000" dirty="0" smtClean="0"/>
          </a:p>
          <a:p>
            <a:pPr eaLnBrk="1" fontAlgn="auto" hangingPunct="1">
              <a:spcAft>
                <a:spcPts val="0"/>
              </a:spcAft>
              <a:buFontTx/>
              <a:buNone/>
              <a:defRPr/>
            </a:pPr>
            <a:endParaRPr lang="en-GB" sz="2400" dirty="0" smtClean="0"/>
          </a:p>
        </p:txBody>
      </p:sp>
      <p:pic>
        <p:nvPicPr>
          <p:cNvPr id="30724"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01013" y="0"/>
            <a:ext cx="10429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49165847"/>
      </p:ext>
    </p:extLst>
  </p:cSld>
  <p:clrMapOvr>
    <a:masterClrMapping/>
  </p:clrMapOvr>
  <p:timing>
    <p:tnLst>
      <p:par>
        <p:cTn id="1" dur="indefinite" restart="never" nodeType="tmRoot"/>
      </p:par>
    </p:tnLst>
  </p:timing>
</p:sld>
</file>

<file path=ppt/theme/theme1.xml><?xml version="1.0" encoding="utf-8"?>
<a:theme xmlns:a="http://schemas.openxmlformats.org/drawingml/2006/main" name="Metadata and docume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Metadata and documentation</Template>
  <TotalTime>3082</TotalTime>
  <Words>837</Words>
  <Application>Microsoft Office PowerPoint</Application>
  <PresentationFormat>On-screen Show (4:3)</PresentationFormat>
  <Paragraphs>70</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Metadata and documentation</vt:lpstr>
      <vt:lpstr>Developing Research Data Management Services  IDCC16 Amsterdam 21st February 2016</vt:lpstr>
      <vt:lpstr>About this course</vt:lpstr>
      <vt:lpstr>How does the BMC work?   </vt:lpstr>
      <vt:lpstr>Thanks for listening!</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RDM services – getting the balance right IDCC16 Amsterdam 21st February 2016</dc:title>
  <dc:creator>Jonathan Rans</dc:creator>
  <cp:lastModifiedBy>jd162a</cp:lastModifiedBy>
  <cp:revision>105</cp:revision>
  <cp:lastPrinted>2016-01-11T12:50:33Z</cp:lastPrinted>
  <dcterms:created xsi:type="dcterms:W3CDTF">2016-02-09T09:44:39Z</dcterms:created>
  <dcterms:modified xsi:type="dcterms:W3CDTF">2016-02-25T15:59:10Z</dcterms:modified>
</cp:coreProperties>
</file>